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23"/>
  </p:notesMasterIdLst>
  <p:handoutMasterIdLst>
    <p:handoutMasterId r:id="rId24"/>
  </p:handoutMasterIdLst>
  <p:sldIdLst>
    <p:sldId id="288" r:id="rId2"/>
    <p:sldId id="262" r:id="rId3"/>
    <p:sldId id="282" r:id="rId4"/>
    <p:sldId id="283" r:id="rId5"/>
    <p:sldId id="265" r:id="rId6"/>
    <p:sldId id="257" r:id="rId7"/>
    <p:sldId id="284" r:id="rId8"/>
    <p:sldId id="261" r:id="rId9"/>
    <p:sldId id="264" r:id="rId10"/>
    <p:sldId id="280" r:id="rId11"/>
    <p:sldId id="275" r:id="rId12"/>
    <p:sldId id="276" r:id="rId13"/>
    <p:sldId id="277" r:id="rId14"/>
    <p:sldId id="291" r:id="rId15"/>
    <p:sldId id="259" r:id="rId16"/>
    <p:sldId id="260" r:id="rId17"/>
    <p:sldId id="269" r:id="rId18"/>
    <p:sldId id="289" r:id="rId19"/>
    <p:sldId id="270" r:id="rId20"/>
    <p:sldId id="290" r:id="rId21"/>
    <p:sldId id="271" r:id="rId22"/>
  </p:sldIdLst>
  <p:sldSz cx="9144000" cy="6858000" type="screen4x3"/>
  <p:notesSz cx="6858000" cy="91805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00"/>
    <a:srgbClr val="FFFF66"/>
    <a:srgbClr val="777777"/>
    <a:srgbClr val="FFFF99"/>
    <a:srgbClr val="B2B2B2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21049" autoAdjust="0"/>
    <p:restoredTop sz="94885" autoAdjust="0"/>
  </p:normalViewPr>
  <p:slideViewPr>
    <p:cSldViewPr>
      <p:cViewPr varScale="1">
        <p:scale>
          <a:sx n="69" d="100"/>
          <a:sy n="69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F845F-DB2E-4AA3-AEAA-40A7016DCDB9}" type="datetimeFigureOut">
              <a:rPr lang="es-AR" smtClean="0"/>
              <a:pPr/>
              <a:t>23/11/2021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720138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720138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84CDD-3C61-41AC-AE6E-5F1B593A614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58784"/>
          </a:xfrm>
          <a:prstGeom prst="rect">
            <a:avLst/>
          </a:prstGeom>
        </p:spPr>
        <p:txBody>
          <a:bodyPr vert="horz" lIns="91641" tIns="45820" rIns="91641" bIns="45820" rtlCol="0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58784"/>
          </a:xfrm>
          <a:prstGeom prst="rect">
            <a:avLst/>
          </a:prstGeom>
        </p:spPr>
        <p:txBody>
          <a:bodyPr vert="horz" lIns="91641" tIns="45820" rIns="91641" bIns="45820" rtlCol="0"/>
          <a:lstStyle>
            <a:lvl1pPr algn="r">
              <a:defRPr sz="1200"/>
            </a:lvl1pPr>
          </a:lstStyle>
          <a:p>
            <a:pPr>
              <a:defRPr/>
            </a:pPr>
            <a:fld id="{1B62AD4F-2C0B-4CE6-A7A0-708889D31B61}" type="datetimeFigureOut">
              <a:rPr lang="es-AR"/>
              <a:pPr>
                <a:defRPr/>
              </a:pPr>
              <a:t>23/11/2021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33475" y="688975"/>
            <a:ext cx="4591050" cy="3443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0" rIns="91641" bIns="45820" rtlCol="0" anchor="ctr"/>
          <a:lstStyle/>
          <a:p>
            <a:pPr lvl="0"/>
            <a:endParaRPr lang="es-AR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360260"/>
            <a:ext cx="5485158" cy="4131473"/>
          </a:xfrm>
          <a:prstGeom prst="rect">
            <a:avLst/>
          </a:prstGeom>
        </p:spPr>
        <p:txBody>
          <a:bodyPr vert="horz" lIns="91641" tIns="45820" rIns="91641" bIns="458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719309"/>
            <a:ext cx="2972421" cy="459994"/>
          </a:xfrm>
          <a:prstGeom prst="rect">
            <a:avLst/>
          </a:prstGeom>
        </p:spPr>
        <p:txBody>
          <a:bodyPr vert="horz" lIns="91641" tIns="45820" rIns="91641" bIns="458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719309"/>
            <a:ext cx="2972421" cy="459994"/>
          </a:xfrm>
          <a:prstGeom prst="rect">
            <a:avLst/>
          </a:prstGeom>
        </p:spPr>
        <p:txBody>
          <a:bodyPr vert="horz" lIns="91641" tIns="45820" rIns="91641" bIns="45820" rtlCol="0" anchor="b"/>
          <a:lstStyle>
            <a:lvl1pPr algn="r">
              <a:defRPr sz="1200"/>
            </a:lvl1pPr>
          </a:lstStyle>
          <a:p>
            <a:pPr>
              <a:defRPr/>
            </a:pPr>
            <a:fld id="{A8AA1021-A3D1-44D3-8572-6F3DD221EC92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9A3B4-6BCE-4EE1-83FD-3B0A173819D0}" type="slidenum">
              <a:rPr lang="es-AR" smtClean="0"/>
              <a:pPr/>
              <a:t>1</a:t>
            </a:fld>
            <a:endParaRPr lang="es-A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A1021-A3D1-44D3-8572-6F3DD221EC92}" type="slidenum">
              <a:rPr lang="es-AR" smtClean="0"/>
              <a:pPr>
                <a:defRPr/>
              </a:pPr>
              <a:t>10</a:t>
            </a:fld>
            <a:endParaRPr lang="es-A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A1021-A3D1-44D3-8572-6F3DD221EC92}" type="slidenum">
              <a:rPr lang="es-AR" smtClean="0"/>
              <a:pPr>
                <a:defRPr/>
              </a:pPr>
              <a:t>11</a:t>
            </a:fld>
            <a:endParaRPr lang="es-A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A1021-A3D1-44D3-8572-6F3DD221EC92}" type="slidenum">
              <a:rPr lang="es-AR" smtClean="0"/>
              <a:pPr>
                <a:defRPr/>
              </a:pPr>
              <a:t>12</a:t>
            </a:fld>
            <a:endParaRPr lang="es-A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A1021-A3D1-44D3-8572-6F3DD221EC92}" type="slidenum">
              <a:rPr lang="es-AR" smtClean="0"/>
              <a:pPr>
                <a:defRPr/>
              </a:pPr>
              <a:t>13</a:t>
            </a:fld>
            <a:endParaRPr lang="es-A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A1021-A3D1-44D3-8572-6F3DD221EC92}" type="slidenum">
              <a:rPr lang="es-AR" smtClean="0"/>
              <a:pPr>
                <a:defRPr/>
              </a:pPr>
              <a:t>14</a:t>
            </a:fld>
            <a:endParaRPr lang="es-A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A1021-A3D1-44D3-8572-6F3DD221EC92}" type="slidenum">
              <a:rPr lang="es-AR" smtClean="0"/>
              <a:pPr>
                <a:defRPr/>
              </a:pPr>
              <a:t>15</a:t>
            </a:fld>
            <a:endParaRPr lang="es-A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A1021-A3D1-44D3-8572-6F3DD221EC92}" type="slidenum">
              <a:rPr lang="es-AR" smtClean="0"/>
              <a:pPr>
                <a:defRPr/>
              </a:pPr>
              <a:t>16</a:t>
            </a:fld>
            <a:endParaRPr lang="es-A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A1021-A3D1-44D3-8572-6F3DD221EC92}" type="slidenum">
              <a:rPr lang="es-AR" smtClean="0"/>
              <a:pPr>
                <a:defRPr/>
              </a:pPr>
              <a:t>17</a:t>
            </a:fld>
            <a:endParaRPr lang="es-A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A1021-A3D1-44D3-8572-6F3DD221EC92}" type="slidenum">
              <a:rPr lang="es-AR" smtClean="0"/>
              <a:pPr>
                <a:defRPr/>
              </a:pPr>
              <a:t>18</a:t>
            </a:fld>
            <a:endParaRPr lang="es-A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A1021-A3D1-44D3-8572-6F3DD221EC92}" type="slidenum">
              <a:rPr lang="es-AR" smtClean="0"/>
              <a:pPr>
                <a:defRPr/>
              </a:pPr>
              <a:t>19</a:t>
            </a:fld>
            <a:endParaRPr lang="es-A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A1021-A3D1-44D3-8572-6F3DD221EC92}" type="slidenum">
              <a:rPr lang="es-AR" smtClean="0"/>
              <a:pPr>
                <a:defRPr/>
              </a:pPr>
              <a:t>2</a:t>
            </a:fld>
            <a:endParaRPr lang="es-A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A1021-A3D1-44D3-8572-6F3DD221EC92}" type="slidenum">
              <a:rPr lang="es-AR" smtClean="0"/>
              <a:pPr>
                <a:defRPr/>
              </a:pPr>
              <a:t>20</a:t>
            </a:fld>
            <a:endParaRPr lang="es-A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235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BAC647-20E9-4323-AF9B-A855D10D86E2}" type="slidenum">
              <a:rPr lang="es-AR" smtClean="0"/>
              <a:pPr/>
              <a:t>21</a:t>
            </a:fld>
            <a:endParaRPr lang="es-A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A1021-A3D1-44D3-8572-6F3DD221EC92}" type="slidenum">
              <a:rPr lang="es-AR" smtClean="0"/>
              <a:pPr>
                <a:defRPr/>
              </a:pPr>
              <a:t>3</a:t>
            </a:fld>
            <a:endParaRPr lang="es-A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A1021-A3D1-44D3-8572-6F3DD221EC92}" type="slidenum">
              <a:rPr lang="es-AR" smtClean="0"/>
              <a:pPr>
                <a:defRPr/>
              </a:pPr>
              <a:t>4</a:t>
            </a:fld>
            <a:endParaRPr lang="es-A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A1021-A3D1-44D3-8572-6F3DD221EC92}" type="slidenum">
              <a:rPr lang="es-AR" smtClean="0"/>
              <a:pPr>
                <a:defRPr/>
              </a:pPr>
              <a:t>5</a:t>
            </a:fld>
            <a:endParaRPr lang="es-A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A1021-A3D1-44D3-8572-6F3DD221EC92}" type="slidenum">
              <a:rPr lang="es-AR" smtClean="0"/>
              <a:pPr>
                <a:defRPr/>
              </a:pPr>
              <a:t>6</a:t>
            </a:fld>
            <a:endParaRPr lang="es-A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A1021-A3D1-44D3-8572-6F3DD221EC92}" type="slidenum">
              <a:rPr lang="es-AR" smtClean="0"/>
              <a:pPr>
                <a:defRPr/>
              </a:pPr>
              <a:t>7</a:t>
            </a:fld>
            <a:endParaRPr lang="es-A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A1021-A3D1-44D3-8572-6F3DD221EC92}" type="slidenum">
              <a:rPr lang="es-AR" smtClean="0"/>
              <a:pPr>
                <a:defRPr/>
              </a:pPr>
              <a:t>8</a:t>
            </a:fld>
            <a:endParaRPr lang="es-A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A1021-A3D1-44D3-8572-6F3DD221EC92}" type="slidenum">
              <a:rPr lang="es-AR" smtClean="0"/>
              <a:pPr>
                <a:defRPr/>
              </a:pPr>
              <a:t>9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62AEF-E094-49C2-8454-56ECA3460E1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77D33-E021-4DBE-BBEC-F438154511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BC944-1BE5-40A7-8EA3-9A144DBB682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41D5E-4239-4780-967D-F4244904CCD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6E98F-D373-4E2E-A458-379D52B5705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2CEBE-DB31-4970-8359-6AD42E833E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7BB94-89FD-43FA-A9A5-9BE1704183E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53B39-224E-46C7-9903-FD08A4288C5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21ED6-11A2-4A63-9BF2-9E41C21657E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BD8E0-194A-461D-98F8-D227BA9A5A0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54A4C-10A6-4D7B-853F-47D0F44AB4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ortar y redondear rectángulo de esquina sencilla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Triángulo rectángulo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6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D4316-9B6C-43E3-A9BE-7CFD5976CA6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8 Marcador de título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9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A2AA478-6F67-4FF3-BE88-2D4FF9DD40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1033" name="1 Grupo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3" r:id="rId9"/>
    <p:sldLayoutId id="2147484040" r:id="rId10"/>
    <p:sldLayoutId id="2147484041" r:id="rId11"/>
    <p:sldLayoutId id="214748404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6" name="5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7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7 Rectángulo"/>
          <p:cNvSpPr/>
          <p:nvPr/>
        </p:nvSpPr>
        <p:spPr>
          <a:xfrm>
            <a:off x="1571604" y="1071546"/>
            <a:ext cx="635798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</a:pPr>
            <a:r>
              <a:rPr lang="es-AR" sz="5000" b="1" dirty="0" smtClean="0">
                <a:solidFill>
                  <a:schemeClr val="bg1"/>
                </a:solidFill>
              </a:rPr>
              <a:t>PRESUPUESTO MUNICIPAL </a:t>
            </a:r>
          </a:p>
          <a:p>
            <a:pPr algn="ctr" eaLnBrk="1" hangingPunct="1">
              <a:buFontTx/>
              <a:buNone/>
            </a:pPr>
            <a:r>
              <a:rPr lang="es-AR" sz="5000" b="1" dirty="0" smtClean="0">
                <a:solidFill>
                  <a:schemeClr val="bg1"/>
                </a:solidFill>
              </a:rPr>
              <a:t>AÑO 2022</a:t>
            </a:r>
          </a:p>
          <a:p>
            <a:pPr algn="ctr" eaLnBrk="1" hangingPunct="1">
              <a:buFontTx/>
              <a:buNone/>
            </a:pPr>
            <a:endParaRPr lang="es-AR" sz="5000" b="1" dirty="0" smtClean="0">
              <a:solidFill>
                <a:schemeClr val="bg1"/>
              </a:solidFill>
            </a:endParaRPr>
          </a:p>
          <a:p>
            <a:pPr algn="ctr" eaLnBrk="1" hangingPunct="1">
              <a:buFontTx/>
              <a:buNone/>
            </a:pPr>
            <a:endParaRPr lang="es-AR" sz="5000" b="1" dirty="0" smtClean="0">
              <a:solidFill>
                <a:schemeClr val="bg1"/>
              </a:solidFill>
            </a:endParaRPr>
          </a:p>
          <a:p>
            <a:pPr algn="ctr" eaLnBrk="1" hangingPunct="1">
              <a:buFontTx/>
              <a:buNone/>
            </a:pPr>
            <a:r>
              <a:rPr lang="es-AR" sz="5000" b="1" dirty="0" smtClean="0">
                <a:solidFill>
                  <a:schemeClr val="bg1"/>
                </a:solidFill>
              </a:rPr>
              <a:t>Noviembre 2021</a:t>
            </a:r>
          </a:p>
          <a:p>
            <a:pPr algn="ctr" eaLnBrk="1" hangingPunct="1">
              <a:buFontTx/>
              <a:buNone/>
            </a:pPr>
            <a:endParaRPr lang="es-ES" sz="5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355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274638"/>
            <a:ext cx="6572250" cy="1143000"/>
          </a:xfrm>
        </p:spPr>
        <p:txBody>
          <a:bodyPr/>
          <a:lstStyle/>
          <a:p>
            <a:pPr algn="ctr" eaLnBrk="1" hangingPunct="1"/>
            <a:r>
              <a:rPr lang="es-AR" altLang="de-DE" sz="3200" dirty="0" smtClean="0">
                <a:solidFill>
                  <a:schemeClr val="bg1"/>
                </a:solidFill>
              </a:rPr>
              <a:t>Ingresos no Tributarios de</a:t>
            </a:r>
            <a:br>
              <a:rPr lang="es-AR" altLang="de-DE" sz="3200" dirty="0" smtClean="0">
                <a:solidFill>
                  <a:schemeClr val="bg1"/>
                </a:solidFill>
              </a:rPr>
            </a:br>
            <a:r>
              <a:rPr lang="es-AR" altLang="de-DE" sz="3200" dirty="0" smtClean="0">
                <a:solidFill>
                  <a:schemeClr val="bg1"/>
                </a:solidFill>
              </a:rPr>
              <a:t>Origen Municipal - DERECHOS</a:t>
            </a:r>
            <a:endParaRPr lang="es-ES" sz="3200" dirty="0" smtClean="0">
              <a:solidFill>
                <a:schemeClr val="bg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928688" y="5857875"/>
            <a:ext cx="7500937" cy="64611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s-ES" b="1" dirty="0"/>
              <a:t>Derechos de oficina representa un </a:t>
            </a:r>
            <a:r>
              <a:rPr lang="es-ES" b="1" dirty="0" smtClean="0"/>
              <a:t>17.56% </a:t>
            </a:r>
            <a:r>
              <a:rPr lang="es-ES" b="1" dirty="0"/>
              <a:t>y Derechos de Construcción un </a:t>
            </a:r>
            <a:r>
              <a:rPr lang="es-ES" b="1" dirty="0" smtClean="0"/>
              <a:t>43.44% </a:t>
            </a:r>
            <a:r>
              <a:rPr lang="es-ES" b="1" dirty="0"/>
              <a:t>del total de Derechos de Origen Municipal</a:t>
            </a:r>
          </a:p>
        </p:txBody>
      </p:sp>
      <p:grpSp>
        <p:nvGrpSpPr>
          <p:cNvPr id="6" name="5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7" name="6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8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1556791"/>
            <a:ext cx="7704856" cy="42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0" y="274638"/>
            <a:ext cx="6500813" cy="1143000"/>
          </a:xfrm>
        </p:spPr>
        <p:txBody>
          <a:bodyPr/>
          <a:lstStyle/>
          <a:p>
            <a:pPr algn="ctr" eaLnBrk="1" hangingPunct="1"/>
            <a:r>
              <a:rPr lang="es-AR" altLang="de-DE" sz="3200" dirty="0" smtClean="0">
                <a:solidFill>
                  <a:schemeClr val="bg1"/>
                </a:solidFill>
              </a:rPr>
              <a:t>Ingresos no Tributarios de</a:t>
            </a:r>
            <a:br>
              <a:rPr lang="es-AR" altLang="de-DE" sz="3200" dirty="0" smtClean="0">
                <a:solidFill>
                  <a:schemeClr val="bg1"/>
                </a:solidFill>
              </a:rPr>
            </a:br>
            <a:r>
              <a:rPr lang="es-AR" altLang="de-DE" sz="3200" dirty="0" smtClean="0">
                <a:solidFill>
                  <a:schemeClr val="bg1"/>
                </a:solidFill>
              </a:rPr>
              <a:t>Origen Municipal - DERECHOS</a:t>
            </a:r>
            <a:endParaRPr lang="es-ES" sz="3200" dirty="0" smtClean="0">
              <a:solidFill>
                <a:schemeClr val="bg1"/>
              </a:solidFill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6" name="5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7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1484784"/>
            <a:ext cx="756084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260648"/>
            <a:ext cx="6500813" cy="1143000"/>
          </a:xfrm>
        </p:spPr>
        <p:txBody>
          <a:bodyPr/>
          <a:lstStyle/>
          <a:p>
            <a:pPr algn="ctr" eaLnBrk="1" hangingPunct="1"/>
            <a:r>
              <a:rPr lang="es-AR" altLang="de-DE" sz="3200" dirty="0" smtClean="0">
                <a:solidFill>
                  <a:schemeClr val="bg1"/>
                </a:solidFill>
              </a:rPr>
              <a:t>Ingresos no Tributarios de</a:t>
            </a:r>
            <a:br>
              <a:rPr lang="es-AR" altLang="de-DE" sz="3200" dirty="0" smtClean="0">
                <a:solidFill>
                  <a:schemeClr val="bg1"/>
                </a:solidFill>
              </a:rPr>
            </a:br>
            <a:r>
              <a:rPr lang="es-AR" altLang="de-DE" sz="3200" dirty="0" smtClean="0">
                <a:solidFill>
                  <a:schemeClr val="bg1"/>
                </a:solidFill>
              </a:rPr>
              <a:t>Origen Municipal - MULTAS</a:t>
            </a:r>
            <a:endParaRPr lang="es-ES" sz="3200" dirty="0" smtClean="0">
              <a:solidFill>
                <a:schemeClr val="bg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42976" y="5857892"/>
            <a:ext cx="7500937" cy="64611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s-ES" b="1" dirty="0"/>
              <a:t>El concepto “Otras Multas, Recargos e Intereses” corresponde a su mayor parte a intereses por pago fuera de término de Tasas Municipales</a:t>
            </a:r>
          </a:p>
        </p:txBody>
      </p:sp>
      <p:grpSp>
        <p:nvGrpSpPr>
          <p:cNvPr id="6" name="5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7" name="6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8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772816"/>
            <a:ext cx="7466218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4638"/>
            <a:ext cx="6215063" cy="1143000"/>
          </a:xfrm>
        </p:spPr>
        <p:txBody>
          <a:bodyPr/>
          <a:lstStyle/>
          <a:p>
            <a:pPr algn="ctr" eaLnBrk="1" hangingPunct="1"/>
            <a:r>
              <a:rPr lang="es-AR" altLang="de-DE" sz="3200" dirty="0" smtClean="0">
                <a:solidFill>
                  <a:schemeClr val="bg1"/>
                </a:solidFill>
              </a:rPr>
              <a:t>Ingresos no Tributarios de</a:t>
            </a:r>
            <a:br>
              <a:rPr lang="es-AR" altLang="de-DE" sz="3200" dirty="0" smtClean="0">
                <a:solidFill>
                  <a:schemeClr val="bg1"/>
                </a:solidFill>
              </a:rPr>
            </a:br>
            <a:r>
              <a:rPr lang="es-AR" altLang="de-DE" sz="3200" dirty="0" smtClean="0">
                <a:solidFill>
                  <a:schemeClr val="bg1"/>
                </a:solidFill>
              </a:rPr>
              <a:t>Origen Municipal - MULTAS</a:t>
            </a:r>
            <a:endParaRPr lang="es-ES" sz="3200" dirty="0" smtClean="0">
              <a:solidFill>
                <a:schemeClr val="bg1"/>
              </a:solidFill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6" name="5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7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1" y="1556792"/>
            <a:ext cx="7349317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4638"/>
            <a:ext cx="6215063" cy="1143000"/>
          </a:xfrm>
        </p:spPr>
        <p:txBody>
          <a:bodyPr/>
          <a:lstStyle/>
          <a:p>
            <a:pPr algn="ctr" eaLnBrk="1" hangingPunct="1"/>
            <a:r>
              <a:rPr lang="es-AR" altLang="de-DE" sz="3200" dirty="0" smtClean="0">
                <a:solidFill>
                  <a:schemeClr val="bg1"/>
                </a:solidFill>
              </a:rPr>
              <a:t>Ingresos no Tributarios de</a:t>
            </a:r>
            <a:br>
              <a:rPr lang="es-AR" altLang="de-DE" sz="3200" dirty="0" smtClean="0">
                <a:solidFill>
                  <a:schemeClr val="bg1"/>
                </a:solidFill>
              </a:rPr>
            </a:br>
            <a:r>
              <a:rPr lang="es-AR" altLang="de-DE" sz="3200" dirty="0" smtClean="0">
                <a:solidFill>
                  <a:schemeClr val="bg1"/>
                </a:solidFill>
              </a:rPr>
              <a:t>Origen Municipal -OTROS</a:t>
            </a:r>
            <a:endParaRPr lang="es-ES" sz="3200" dirty="0" smtClean="0">
              <a:solidFill>
                <a:schemeClr val="bg1"/>
              </a:solidFill>
            </a:endParaRPr>
          </a:p>
        </p:txBody>
      </p:sp>
      <p:grpSp>
        <p:nvGrpSpPr>
          <p:cNvPr id="3" name="4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6" name="5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7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1475183"/>
            <a:ext cx="7488832" cy="4762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260648"/>
            <a:ext cx="6572250" cy="1143000"/>
          </a:xfrm>
        </p:spPr>
        <p:txBody>
          <a:bodyPr/>
          <a:lstStyle/>
          <a:p>
            <a:pPr algn="ctr" eaLnBrk="1" hangingPunct="1"/>
            <a:r>
              <a:rPr lang="es-AR" altLang="de-DE" sz="3600" dirty="0" smtClean="0">
                <a:solidFill>
                  <a:schemeClr val="bg1"/>
                </a:solidFill>
              </a:rPr>
              <a:t>Ingresos Tributarios de</a:t>
            </a:r>
            <a:br>
              <a:rPr lang="es-AR" altLang="de-DE" sz="3600" dirty="0" smtClean="0">
                <a:solidFill>
                  <a:schemeClr val="bg1"/>
                </a:solidFill>
              </a:rPr>
            </a:br>
            <a:r>
              <a:rPr lang="es-AR" altLang="de-DE" sz="3600" dirty="0" smtClean="0">
                <a:solidFill>
                  <a:schemeClr val="bg1"/>
                </a:solidFill>
              </a:rPr>
              <a:t>Otras Jurisdicciones</a:t>
            </a:r>
            <a:endParaRPr lang="es-ES" sz="3200" dirty="0" smtClean="0">
              <a:solidFill>
                <a:schemeClr val="bg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71538" y="5715017"/>
            <a:ext cx="7429525" cy="8771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1700" b="1" dirty="0"/>
              <a:t>La Coparticipación de Impuestos equivale al </a:t>
            </a:r>
            <a:r>
              <a:rPr lang="es-ES" sz="1700" b="1" dirty="0" smtClean="0"/>
              <a:t>81.32% </a:t>
            </a:r>
            <a:r>
              <a:rPr lang="es-ES" sz="1700" b="1" dirty="0"/>
              <a:t>de los ingresos tributarios de “Otras Jurisdicciones”. Cabe mencionar, que corresponde a transferencias que obligatoriamente por Ley debe hacer la Provincia a los Municipios.</a:t>
            </a:r>
          </a:p>
        </p:txBody>
      </p:sp>
      <p:grpSp>
        <p:nvGrpSpPr>
          <p:cNvPr id="6" name="5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7" name="6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8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1412776"/>
            <a:ext cx="7632848" cy="4196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1691680" y="692696"/>
            <a:ext cx="6429375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AR" altLang="de-DE" sz="4000" dirty="0" smtClean="0">
                <a:solidFill>
                  <a:schemeClr val="bg1"/>
                </a:solidFill>
              </a:rPr>
              <a:t>Ingresos Tributarios de</a:t>
            </a:r>
            <a:br>
              <a:rPr lang="es-AR" altLang="de-DE" sz="4000" dirty="0" smtClean="0">
                <a:solidFill>
                  <a:schemeClr val="bg1"/>
                </a:solidFill>
              </a:rPr>
            </a:br>
            <a:r>
              <a:rPr lang="es-AR" altLang="de-DE" sz="4000" dirty="0" smtClean="0">
                <a:solidFill>
                  <a:schemeClr val="bg1"/>
                </a:solidFill>
              </a:rPr>
              <a:t>Otras Jurisdicciones</a:t>
            </a:r>
            <a:r>
              <a:rPr lang="es-AR" altLang="de-DE" sz="3600" dirty="0" smtClean="0">
                <a:solidFill>
                  <a:srgbClr val="DDDDDD"/>
                </a:solidFill>
              </a:rPr>
              <a:t/>
            </a:r>
            <a:br>
              <a:rPr lang="es-AR" altLang="de-DE" sz="3600" dirty="0" smtClean="0">
                <a:solidFill>
                  <a:srgbClr val="DDDDDD"/>
                </a:solidFill>
              </a:rPr>
            </a:br>
            <a:endParaRPr lang="es-ES" sz="3200" dirty="0" smtClean="0">
              <a:solidFill>
                <a:srgbClr val="DDDDDD"/>
              </a:solidFill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6" name="5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7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1556792"/>
            <a:ext cx="793316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60648"/>
            <a:ext cx="6072187" cy="1143000"/>
          </a:xfrm>
        </p:spPr>
        <p:txBody>
          <a:bodyPr/>
          <a:lstStyle/>
          <a:p>
            <a:pPr algn="ctr" eaLnBrk="1" hangingPunct="1"/>
            <a:r>
              <a:rPr lang="es-AR" altLang="de-DE" sz="3600" dirty="0" smtClean="0">
                <a:solidFill>
                  <a:schemeClr val="bg1"/>
                </a:solidFill>
              </a:rPr>
              <a:t>Presupuesto de Gastos 2022</a:t>
            </a:r>
            <a:br>
              <a:rPr lang="es-AR" altLang="de-DE" sz="3600" dirty="0" smtClean="0">
                <a:solidFill>
                  <a:schemeClr val="bg1"/>
                </a:solidFill>
              </a:rPr>
            </a:br>
            <a:r>
              <a:rPr lang="es-AR" altLang="de-DE" sz="3600" dirty="0" smtClean="0">
                <a:solidFill>
                  <a:schemeClr val="bg1"/>
                </a:solidFill>
              </a:rPr>
              <a:t>Por Jurisdicción</a:t>
            </a:r>
            <a:endParaRPr lang="es-ES" sz="3200" dirty="0" smtClean="0">
              <a:solidFill>
                <a:schemeClr val="bg1"/>
              </a:solidFill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7" name="6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8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412776"/>
            <a:ext cx="7776864" cy="5218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5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7" name="6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8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907704" y="260648"/>
            <a:ext cx="60721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alt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Presupuesto de Gastos 2022</a:t>
            </a:r>
            <a:br>
              <a:rPr kumimoji="0" lang="es-AR" alt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AR" altLang="de-DE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Por Jurisdicción</a:t>
            </a: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1340768"/>
            <a:ext cx="7848872" cy="509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332656"/>
            <a:ext cx="6500813" cy="1143000"/>
          </a:xfrm>
        </p:spPr>
        <p:txBody>
          <a:bodyPr/>
          <a:lstStyle/>
          <a:p>
            <a:pPr algn="ctr" eaLnBrk="1" hangingPunct="1"/>
            <a:r>
              <a:rPr lang="es-AR" altLang="de-DE" sz="3600" dirty="0" smtClean="0">
                <a:solidFill>
                  <a:schemeClr val="bg1"/>
                </a:solidFill>
              </a:rPr>
              <a:t>Presupuesto de Gastos 2022</a:t>
            </a:r>
            <a:br>
              <a:rPr lang="es-AR" altLang="de-DE" sz="3600" dirty="0" smtClean="0">
                <a:solidFill>
                  <a:schemeClr val="bg1"/>
                </a:solidFill>
              </a:rPr>
            </a:br>
            <a:r>
              <a:rPr lang="es-AR" altLang="de-DE" sz="3600" dirty="0" smtClean="0">
                <a:solidFill>
                  <a:schemeClr val="bg1"/>
                </a:solidFill>
              </a:rPr>
              <a:t>Por Objeto</a:t>
            </a:r>
            <a:endParaRPr lang="es-ES" sz="3200" dirty="0" smtClean="0">
              <a:solidFill>
                <a:schemeClr val="bg1"/>
              </a:solidFill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6" name="5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7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556792"/>
            <a:ext cx="7776864" cy="5104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14" y="285728"/>
            <a:ext cx="6900863" cy="939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sz="4000" dirty="0" smtClean="0">
                <a:solidFill>
                  <a:srgbClr val="DDDDDD"/>
                </a:solidFill>
              </a:rPr>
              <a:t/>
            </a:r>
            <a:br>
              <a:rPr lang="es-AR" sz="4000" dirty="0" smtClean="0">
                <a:solidFill>
                  <a:srgbClr val="DDDDDD"/>
                </a:solidFill>
              </a:rPr>
            </a:br>
            <a:r>
              <a:rPr lang="es-AR" sz="4000" dirty="0" smtClean="0">
                <a:solidFill>
                  <a:srgbClr val="DDDDDD"/>
                </a:solidFill>
              </a:rPr>
              <a:t/>
            </a:r>
            <a:br>
              <a:rPr lang="es-AR" sz="4000" dirty="0" smtClean="0">
                <a:solidFill>
                  <a:srgbClr val="DDDDDD"/>
                </a:solidFill>
              </a:rPr>
            </a:br>
            <a:r>
              <a:rPr lang="es-AR" sz="4000" dirty="0" smtClean="0">
                <a:solidFill>
                  <a:schemeClr val="bg1"/>
                </a:solidFill>
              </a:rPr>
              <a:t/>
            </a:r>
            <a:br>
              <a:rPr lang="es-AR" sz="4000" dirty="0" smtClean="0">
                <a:solidFill>
                  <a:schemeClr val="bg1"/>
                </a:solidFill>
              </a:rPr>
            </a:br>
            <a:r>
              <a:rPr lang="es-AR" sz="4000" dirty="0" smtClean="0">
                <a:solidFill>
                  <a:schemeClr val="bg1"/>
                </a:solidFill>
              </a:rPr>
              <a:t/>
            </a:r>
            <a:br>
              <a:rPr lang="es-AR" sz="4000" dirty="0" smtClean="0">
                <a:solidFill>
                  <a:schemeClr val="bg1"/>
                </a:solidFill>
              </a:rPr>
            </a:br>
            <a:r>
              <a:rPr lang="es-AR" sz="4000" dirty="0" smtClean="0">
                <a:solidFill>
                  <a:schemeClr val="bg1"/>
                </a:solidFill>
              </a:rPr>
              <a:t>         Cálculo de Recursos 2022</a:t>
            </a:r>
            <a:endParaRPr lang="es-ES" sz="4000" dirty="0" smtClean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000100" y="1428736"/>
            <a:ext cx="7472386" cy="5078313"/>
          </a:xfr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marL="0" indent="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s-AR" sz="1800" b="1" u="sng" dirty="0" smtClean="0"/>
              <a:t>PRINCIPALES INGRESOS</a:t>
            </a:r>
          </a:p>
          <a:p>
            <a:pPr marL="0" indent="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s-AR" sz="1800" b="1" u="sng" dirty="0" smtClean="0"/>
          </a:p>
          <a:p>
            <a:pPr marL="0" indent="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s-AR" sz="1800" b="1" u="sng" dirty="0" smtClean="0"/>
              <a:t>Tasas Locales</a:t>
            </a:r>
            <a:r>
              <a:rPr lang="es-AR" sz="1800" b="1" dirty="0" smtClean="0"/>
              <a:t>:</a:t>
            </a:r>
          </a:p>
          <a:p>
            <a:pPr marL="0" indent="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s-AR" sz="1800" b="1" dirty="0" smtClean="0"/>
          </a:p>
          <a:p>
            <a:pPr marL="0" indent="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s-AR" sz="1800" b="1" dirty="0" smtClean="0"/>
              <a:t>- Las Tasas Municipales representan un 60.37 % del Total del Cálculo de Recursos.</a:t>
            </a:r>
          </a:p>
          <a:p>
            <a:pPr marL="0" indent="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s-AR" sz="1800" b="1" dirty="0" smtClean="0"/>
          </a:p>
          <a:p>
            <a:pPr marL="0" indent="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s-AR" sz="1800" b="1" dirty="0" smtClean="0"/>
              <a:t>- La Tasa de A.B.L representa un 30.50 % del total del Cálculo de Recursos 2022.</a:t>
            </a:r>
          </a:p>
          <a:p>
            <a:pPr marL="0" indent="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s-AR" sz="1800" b="1" dirty="0" smtClean="0"/>
          </a:p>
          <a:p>
            <a:pPr marL="0" indent="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s-AR" sz="1800" b="1" dirty="0" smtClean="0"/>
              <a:t>- La Tasa de Inspección de Comercios e Industria representa un 27.85 % del total del Cálculo de Recursos 2022.</a:t>
            </a:r>
          </a:p>
          <a:p>
            <a:pPr marL="0" indent="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s-AR" sz="1800" b="1" dirty="0" smtClean="0"/>
          </a:p>
          <a:p>
            <a:pPr marL="0" indent="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s-AR" sz="1800" b="1" u="sng" dirty="0" smtClean="0"/>
              <a:t>Coparticipación Provincial</a:t>
            </a:r>
            <a:r>
              <a:rPr lang="es-AR" sz="1800" b="1" dirty="0" smtClean="0"/>
              <a:t>:</a:t>
            </a:r>
          </a:p>
          <a:p>
            <a:pPr marL="0" indent="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s-AR" sz="1800" b="1" dirty="0" smtClean="0"/>
          </a:p>
          <a:p>
            <a:pPr marL="0" indent="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s-AR" sz="1800" b="1" dirty="0" smtClean="0"/>
              <a:t>- La C.P. ley 10559 representa un 18.34 % del total del cálculo de Recursos con respecto al total.</a:t>
            </a:r>
          </a:p>
          <a:p>
            <a:pPr marL="0" indent="0" algn="just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s-ES" sz="1800" b="1" dirty="0" smtClean="0"/>
          </a:p>
        </p:txBody>
      </p:sp>
      <p:grpSp>
        <p:nvGrpSpPr>
          <p:cNvPr id="5" name="4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6" name="5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7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60648"/>
            <a:ext cx="6072187" cy="1143000"/>
          </a:xfrm>
        </p:spPr>
        <p:txBody>
          <a:bodyPr/>
          <a:lstStyle/>
          <a:p>
            <a:pPr algn="ctr" eaLnBrk="1" hangingPunct="1"/>
            <a:r>
              <a:rPr lang="es-AR" altLang="de-DE" sz="3600" dirty="0" smtClean="0">
                <a:solidFill>
                  <a:schemeClr val="bg1"/>
                </a:solidFill>
              </a:rPr>
              <a:t>Presupuesto de Gastos 2022</a:t>
            </a:r>
            <a:br>
              <a:rPr lang="es-AR" altLang="de-DE" sz="3600" dirty="0" smtClean="0">
                <a:solidFill>
                  <a:schemeClr val="bg1"/>
                </a:solidFill>
              </a:rPr>
            </a:br>
            <a:r>
              <a:rPr lang="es-AR" altLang="de-DE" sz="3600" dirty="0" smtClean="0">
                <a:solidFill>
                  <a:schemeClr val="bg1"/>
                </a:solidFill>
              </a:rPr>
              <a:t>Por Objeto</a:t>
            </a:r>
            <a:endParaRPr lang="es-ES" sz="3200" dirty="0" smtClean="0">
              <a:solidFill>
                <a:schemeClr val="bg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87624" y="5805264"/>
            <a:ext cx="7500937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s-ES" b="1" dirty="0"/>
              <a:t>El Gasto en Personal </a:t>
            </a:r>
            <a:r>
              <a:rPr lang="es-ES" b="1" dirty="0" smtClean="0"/>
              <a:t>en 2022 corresponde </a:t>
            </a:r>
            <a:r>
              <a:rPr lang="es-ES" b="1" dirty="0"/>
              <a:t>al </a:t>
            </a:r>
            <a:r>
              <a:rPr lang="es-ES" b="1" dirty="0" smtClean="0"/>
              <a:t>31.33 % </a:t>
            </a:r>
            <a:r>
              <a:rPr lang="es-ES" b="1" dirty="0"/>
              <a:t>del Total del Presupuesto. </a:t>
            </a:r>
          </a:p>
        </p:txBody>
      </p:sp>
      <p:grpSp>
        <p:nvGrpSpPr>
          <p:cNvPr id="2" name="5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7" name="6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8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1484784"/>
            <a:ext cx="7776864" cy="4240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2924944"/>
            <a:ext cx="8229600" cy="11430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AR" b="1" dirty="0" smtClean="0">
                <a:solidFill>
                  <a:schemeClr val="accent1">
                    <a:lumMod val="50000"/>
                  </a:schemeClr>
                </a:solidFill>
              </a:rPr>
              <a:t>FIN DE LA PRESENTACIÓN</a:t>
            </a:r>
            <a:br>
              <a:rPr lang="es-AR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AR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s-AR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AR" b="1" dirty="0" smtClean="0">
                <a:solidFill>
                  <a:schemeClr val="accent1">
                    <a:lumMod val="50000"/>
                  </a:schemeClr>
                </a:solidFill>
              </a:rPr>
              <a:t>MUCHAS GRACIAS POR SU ATENCIÓN</a:t>
            </a:r>
            <a:endParaRPr lang="es-ES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4" name="3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5" name="4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6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260648"/>
            <a:ext cx="6357938" cy="1143000"/>
          </a:xfrm>
        </p:spPr>
        <p:txBody>
          <a:bodyPr/>
          <a:lstStyle/>
          <a:p>
            <a:pPr algn="ctr" eaLnBrk="1" hangingPunct="1"/>
            <a:r>
              <a:rPr lang="es-AR" altLang="de-DE" sz="3200" dirty="0" smtClean="0">
                <a:solidFill>
                  <a:schemeClr val="bg1"/>
                </a:solidFill>
              </a:rPr>
              <a:t>Cálculo de Recursos 2022 </a:t>
            </a:r>
            <a:br>
              <a:rPr lang="es-AR" altLang="de-DE" sz="3200" dirty="0" smtClean="0">
                <a:solidFill>
                  <a:schemeClr val="bg1"/>
                </a:solidFill>
              </a:rPr>
            </a:br>
            <a:r>
              <a:rPr lang="es-AR" altLang="de-DE" sz="3200" dirty="0" smtClean="0">
                <a:solidFill>
                  <a:schemeClr val="bg1"/>
                </a:solidFill>
              </a:rPr>
              <a:t>Por Origen</a:t>
            </a:r>
            <a:endParaRPr lang="es-ES" sz="3200" dirty="0" smtClean="0">
              <a:solidFill>
                <a:schemeClr val="bg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691680" y="5805264"/>
            <a:ext cx="6713413" cy="92333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b="1" dirty="0" smtClean="0"/>
              <a:t>El   67.10 % </a:t>
            </a:r>
            <a:r>
              <a:rPr lang="es-ES" b="1" dirty="0"/>
              <a:t>del Total de los Recursos son procurados por el Municipio lo que demuestra un alto nivel de autonomía de la gestión municipal</a:t>
            </a:r>
          </a:p>
        </p:txBody>
      </p:sp>
      <p:grpSp>
        <p:nvGrpSpPr>
          <p:cNvPr id="7" name="4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8" name="7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9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1700808"/>
            <a:ext cx="7596336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24" y="274638"/>
            <a:ext cx="7072337" cy="1143000"/>
          </a:xfrm>
        </p:spPr>
        <p:txBody>
          <a:bodyPr/>
          <a:lstStyle/>
          <a:p>
            <a:pPr algn="ctr" eaLnBrk="1" hangingPunct="1"/>
            <a:r>
              <a:rPr lang="es-AR" altLang="de-DE" sz="3200" dirty="0" smtClean="0">
                <a:solidFill>
                  <a:schemeClr val="bg1"/>
                </a:solidFill>
              </a:rPr>
              <a:t>Cálculo de Recursos 2022 </a:t>
            </a:r>
            <a:br>
              <a:rPr lang="es-AR" altLang="de-DE" sz="3200" dirty="0" smtClean="0">
                <a:solidFill>
                  <a:schemeClr val="bg1"/>
                </a:solidFill>
              </a:rPr>
            </a:br>
            <a:r>
              <a:rPr lang="es-AR" altLang="de-DE" sz="3200" dirty="0" smtClean="0">
                <a:solidFill>
                  <a:schemeClr val="bg1"/>
                </a:solidFill>
              </a:rPr>
              <a:t>Por Origen</a:t>
            </a:r>
            <a:endParaRPr lang="es-ES" sz="3200" dirty="0" smtClean="0">
              <a:solidFill>
                <a:schemeClr val="bg1"/>
              </a:solidFill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6" name="5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7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556792"/>
            <a:ext cx="7632848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18"/>
          <p:cNvSpPr>
            <a:spLocks noGrp="1" noChangeArrowheads="1"/>
          </p:cNvSpPr>
          <p:nvPr>
            <p:ph type="title"/>
          </p:nvPr>
        </p:nvSpPr>
        <p:spPr>
          <a:xfrm>
            <a:off x="1547664" y="332656"/>
            <a:ext cx="6215063" cy="1143000"/>
          </a:xfrm>
        </p:spPr>
        <p:txBody>
          <a:bodyPr/>
          <a:lstStyle/>
          <a:p>
            <a:pPr algn="ctr" eaLnBrk="1" hangingPunct="1"/>
            <a:r>
              <a:rPr lang="es-AR" altLang="de-DE" sz="3200" dirty="0" smtClean="0">
                <a:solidFill>
                  <a:schemeClr val="bg1"/>
                </a:solidFill>
              </a:rPr>
              <a:t/>
            </a:r>
            <a:br>
              <a:rPr lang="es-AR" altLang="de-DE" sz="3200" dirty="0" smtClean="0">
                <a:solidFill>
                  <a:schemeClr val="bg1"/>
                </a:solidFill>
              </a:rPr>
            </a:br>
            <a:r>
              <a:rPr lang="es-AR" altLang="de-DE" sz="3200" dirty="0" smtClean="0">
                <a:solidFill>
                  <a:schemeClr val="bg1"/>
                </a:solidFill>
              </a:rPr>
              <a:t/>
            </a:r>
            <a:br>
              <a:rPr lang="es-AR" altLang="de-DE" sz="3200" dirty="0" smtClean="0">
                <a:solidFill>
                  <a:schemeClr val="bg1"/>
                </a:solidFill>
              </a:rPr>
            </a:br>
            <a:r>
              <a:rPr lang="es-AR" altLang="de-DE" sz="3200" dirty="0" smtClean="0">
                <a:solidFill>
                  <a:schemeClr val="bg1"/>
                </a:solidFill>
              </a:rPr>
              <a:t>Cálculo de Recursos 2022</a:t>
            </a:r>
            <a:br>
              <a:rPr lang="es-AR" altLang="de-DE" sz="3200" dirty="0" smtClean="0">
                <a:solidFill>
                  <a:schemeClr val="bg1"/>
                </a:solidFill>
              </a:rPr>
            </a:br>
            <a:r>
              <a:rPr lang="es-AR" altLang="de-DE" sz="3200" dirty="0" smtClean="0">
                <a:solidFill>
                  <a:schemeClr val="bg1"/>
                </a:solidFill>
              </a:rPr>
              <a:t>Por Carácter Económico</a:t>
            </a:r>
            <a:endParaRPr lang="es-ES" sz="3200" dirty="0" smtClean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214438" y="5715000"/>
            <a:ext cx="6715125" cy="91598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s-ES" b="1" dirty="0"/>
              <a:t>La mayor parte de los recursos son de carácter “Corrientes” </a:t>
            </a:r>
            <a:r>
              <a:rPr lang="es-ES" b="1" dirty="0" smtClean="0"/>
              <a:t>(98.83%), </a:t>
            </a:r>
            <a:r>
              <a:rPr lang="es-ES" b="1" dirty="0"/>
              <a:t>es decir, que son logrados con el desenvolvimiento normal y habitual que realiza el Municipio</a:t>
            </a:r>
          </a:p>
        </p:txBody>
      </p:sp>
      <p:grpSp>
        <p:nvGrpSpPr>
          <p:cNvPr id="6" name="5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8" name="7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9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1772816"/>
            <a:ext cx="7426092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1835696" y="188640"/>
            <a:ext cx="6143625" cy="1143000"/>
          </a:xfrm>
        </p:spPr>
        <p:txBody>
          <a:bodyPr/>
          <a:lstStyle/>
          <a:p>
            <a:pPr algn="ctr" eaLnBrk="1" hangingPunct="1"/>
            <a:r>
              <a:rPr lang="es-AR" altLang="de-DE" sz="3200" dirty="0" smtClean="0">
                <a:solidFill>
                  <a:schemeClr val="bg1"/>
                </a:solidFill>
              </a:rPr>
              <a:t>Cálculo de Recursos 2022 </a:t>
            </a:r>
            <a:br>
              <a:rPr lang="es-AR" altLang="de-DE" sz="3200" dirty="0" smtClean="0">
                <a:solidFill>
                  <a:schemeClr val="bg1"/>
                </a:solidFill>
              </a:rPr>
            </a:br>
            <a:r>
              <a:rPr lang="es-AR" altLang="de-DE" sz="3200" dirty="0" smtClean="0">
                <a:solidFill>
                  <a:schemeClr val="bg1"/>
                </a:solidFill>
              </a:rPr>
              <a:t>Por Rubro</a:t>
            </a:r>
            <a:endParaRPr lang="es-ES" sz="3200" dirty="0" smtClean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259632" y="5949280"/>
            <a:ext cx="7286625" cy="64135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s-ES" b="1" dirty="0"/>
              <a:t>Los Ingresos </a:t>
            </a:r>
            <a:r>
              <a:rPr lang="es-ES" b="1" dirty="0" smtClean="0"/>
              <a:t>no Tributarios </a:t>
            </a:r>
            <a:r>
              <a:rPr lang="es-ES" b="1" dirty="0"/>
              <a:t>de Origen Municipal representan </a:t>
            </a:r>
            <a:r>
              <a:rPr lang="es-ES" b="1" dirty="0" smtClean="0"/>
              <a:t>el  64.96% </a:t>
            </a:r>
            <a:r>
              <a:rPr lang="es-ES" b="1" dirty="0"/>
              <a:t>del total de los Ingresos</a:t>
            </a:r>
          </a:p>
        </p:txBody>
      </p:sp>
      <p:grpSp>
        <p:nvGrpSpPr>
          <p:cNvPr id="6" name="5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8" name="7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9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1412776"/>
            <a:ext cx="7704856" cy="4317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1907704" y="260648"/>
            <a:ext cx="6143625" cy="1143000"/>
          </a:xfrm>
        </p:spPr>
        <p:txBody>
          <a:bodyPr/>
          <a:lstStyle/>
          <a:p>
            <a:pPr algn="ctr" eaLnBrk="1" hangingPunct="1"/>
            <a:r>
              <a:rPr lang="es-AR" altLang="de-DE" sz="3200" dirty="0" smtClean="0">
                <a:solidFill>
                  <a:schemeClr val="bg1"/>
                </a:solidFill>
              </a:rPr>
              <a:t>Cálculo de Recursos 2022 </a:t>
            </a:r>
            <a:br>
              <a:rPr lang="es-AR" altLang="de-DE" sz="3200" dirty="0" smtClean="0">
                <a:solidFill>
                  <a:schemeClr val="bg1"/>
                </a:solidFill>
              </a:rPr>
            </a:br>
            <a:r>
              <a:rPr lang="es-AR" altLang="de-DE" sz="3200" dirty="0" smtClean="0">
                <a:solidFill>
                  <a:schemeClr val="bg1"/>
                </a:solidFill>
              </a:rPr>
              <a:t>Por Rubro</a:t>
            </a:r>
            <a:endParaRPr lang="es-ES" sz="3200" dirty="0" smtClean="0">
              <a:solidFill>
                <a:schemeClr val="bg1"/>
              </a:solidFill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6" name="5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7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1700808"/>
            <a:ext cx="7800218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1475656" y="0"/>
            <a:ext cx="6429375" cy="1143000"/>
          </a:xfrm>
        </p:spPr>
        <p:txBody>
          <a:bodyPr/>
          <a:lstStyle/>
          <a:p>
            <a:pPr algn="ctr" eaLnBrk="1" hangingPunct="1"/>
            <a:r>
              <a:rPr lang="es-AR" altLang="de-DE" sz="3200" dirty="0" smtClean="0">
                <a:solidFill>
                  <a:schemeClr val="bg1"/>
                </a:solidFill>
              </a:rPr>
              <a:t>Ingresos no Tributarios de</a:t>
            </a:r>
            <a:br>
              <a:rPr lang="es-AR" altLang="de-DE" sz="3200" dirty="0" smtClean="0">
                <a:solidFill>
                  <a:schemeClr val="bg1"/>
                </a:solidFill>
              </a:rPr>
            </a:br>
            <a:r>
              <a:rPr lang="es-AR" altLang="de-DE" sz="3200" dirty="0" smtClean="0">
                <a:solidFill>
                  <a:schemeClr val="bg1"/>
                </a:solidFill>
              </a:rPr>
              <a:t>Origen Municipal - TASAS         </a:t>
            </a:r>
            <a:endParaRPr lang="es-ES" sz="3200" dirty="0" smtClean="0">
              <a:solidFill>
                <a:schemeClr val="bg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142976" y="5429264"/>
            <a:ext cx="7715274" cy="116955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1400" b="1" dirty="0"/>
              <a:t>La Tasa A.B.L. y la Tasa por Inspección de Comercio e Industria corresponden a las dos mayores Tasas con un </a:t>
            </a:r>
            <a:r>
              <a:rPr lang="es-ES" sz="1400" b="1" dirty="0" smtClean="0"/>
              <a:t>50.53% </a:t>
            </a:r>
            <a:r>
              <a:rPr lang="es-ES" sz="1400" b="1" dirty="0"/>
              <a:t>y </a:t>
            </a:r>
            <a:r>
              <a:rPr lang="es-ES" sz="1400" b="1" dirty="0" smtClean="0"/>
              <a:t>46.14% </a:t>
            </a:r>
            <a:r>
              <a:rPr lang="es-ES" sz="1400" b="1" dirty="0"/>
              <a:t>respectivamente. </a:t>
            </a:r>
          </a:p>
          <a:p>
            <a:pPr algn="ctr">
              <a:defRPr/>
            </a:pPr>
            <a:r>
              <a:rPr lang="es-ES" sz="1400" b="1" dirty="0"/>
              <a:t>La tercera Tasa de mayor magnitud es la Tasa por Servicios Asistenciales, es decir, la Tasa que corresponde al recobro de gastos de salud a Obras Sociales. La gestión del recobro a Obras Sociales de nuestro Municipio es una de las más importantes del país gestionadas localmente.</a:t>
            </a:r>
          </a:p>
        </p:txBody>
      </p:sp>
      <p:grpSp>
        <p:nvGrpSpPr>
          <p:cNvPr id="6" name="5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7" name="6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8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1268760"/>
            <a:ext cx="7560839" cy="4032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0" y="274638"/>
            <a:ext cx="6500813" cy="1143000"/>
          </a:xfrm>
        </p:spPr>
        <p:txBody>
          <a:bodyPr/>
          <a:lstStyle/>
          <a:p>
            <a:pPr algn="ctr" eaLnBrk="1" hangingPunct="1"/>
            <a:r>
              <a:rPr lang="es-AR" altLang="de-DE" sz="3200" dirty="0" smtClean="0">
                <a:solidFill>
                  <a:schemeClr val="bg1"/>
                </a:solidFill>
              </a:rPr>
              <a:t>Ingresos no Tributarios de</a:t>
            </a:r>
            <a:br>
              <a:rPr lang="es-AR" altLang="de-DE" sz="3200" dirty="0" smtClean="0">
                <a:solidFill>
                  <a:schemeClr val="bg1"/>
                </a:solidFill>
              </a:rPr>
            </a:br>
            <a:r>
              <a:rPr lang="es-AR" altLang="de-DE" sz="3200" dirty="0" smtClean="0">
                <a:solidFill>
                  <a:schemeClr val="bg1"/>
                </a:solidFill>
              </a:rPr>
              <a:t>Origen Municipal - TASAS </a:t>
            </a:r>
            <a:endParaRPr lang="es-ES" sz="3200" dirty="0" smtClean="0">
              <a:solidFill>
                <a:schemeClr val="bg1"/>
              </a:solidFill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-36512" y="0"/>
            <a:ext cx="855347" cy="6885384"/>
            <a:chOff x="-36512" y="0"/>
            <a:chExt cx="855347" cy="6885384"/>
          </a:xfrm>
        </p:grpSpPr>
        <p:sp>
          <p:nvSpPr>
            <p:cNvPr id="6" name="5 Rectángulo"/>
            <p:cNvSpPr/>
            <p:nvPr/>
          </p:nvSpPr>
          <p:spPr>
            <a:xfrm>
              <a:off x="-36512" y="0"/>
              <a:ext cx="855347" cy="6885384"/>
            </a:xfrm>
            <a:prstGeom prst="rect">
              <a:avLst/>
            </a:prstGeom>
            <a:solidFill>
              <a:srgbClr val="002E5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7" name="Picture 6" descr="C:\O.P.2016\00 OP. LOGOS-PBASE-BLOQUES\Marca SI fondo azul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2255" t="13079" r="15596" b="16346"/>
            <a:stretch/>
          </p:blipFill>
          <p:spPr bwMode="auto">
            <a:xfrm>
              <a:off x="-36512" y="5983712"/>
              <a:ext cx="855347" cy="901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1412776"/>
            <a:ext cx="7776864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5710</TotalTime>
  <Words>423</Words>
  <Application>Microsoft Office PowerPoint</Application>
  <PresentationFormat>Presentación en pantalla (4:3)</PresentationFormat>
  <Paragraphs>68</Paragraphs>
  <Slides>21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Flujo</vt:lpstr>
      <vt:lpstr>Diapositiva 1</vt:lpstr>
      <vt:lpstr>             Cálculo de Recursos 2022</vt:lpstr>
      <vt:lpstr>Cálculo de Recursos 2022  Por Origen</vt:lpstr>
      <vt:lpstr>Cálculo de Recursos 2022  Por Origen</vt:lpstr>
      <vt:lpstr>  Cálculo de Recursos 2022 Por Carácter Económico</vt:lpstr>
      <vt:lpstr>Cálculo de Recursos 2022  Por Rubro</vt:lpstr>
      <vt:lpstr>Cálculo de Recursos 2022  Por Rubro</vt:lpstr>
      <vt:lpstr>Ingresos no Tributarios de Origen Municipal - TASAS         </vt:lpstr>
      <vt:lpstr>Ingresos no Tributarios de Origen Municipal - TASAS </vt:lpstr>
      <vt:lpstr>Ingresos no Tributarios de Origen Municipal - DERECHOS</vt:lpstr>
      <vt:lpstr>Ingresos no Tributarios de Origen Municipal - DERECHOS</vt:lpstr>
      <vt:lpstr>Ingresos no Tributarios de Origen Municipal - MULTAS</vt:lpstr>
      <vt:lpstr>Ingresos no Tributarios de Origen Municipal - MULTAS</vt:lpstr>
      <vt:lpstr>Ingresos no Tributarios de Origen Municipal -OTROS</vt:lpstr>
      <vt:lpstr>Ingresos Tributarios de Otras Jurisdicciones</vt:lpstr>
      <vt:lpstr>Ingresos Tributarios de Otras Jurisdicciones </vt:lpstr>
      <vt:lpstr>Presupuesto de Gastos 2022 Por Jurisdicción</vt:lpstr>
      <vt:lpstr>Diapositiva 18</vt:lpstr>
      <vt:lpstr>Presupuesto de Gastos 2022 Por Objeto</vt:lpstr>
      <vt:lpstr>Presupuesto de Gastos 2022 Por Objeto</vt:lpstr>
      <vt:lpstr> FIN DE LA PRESENTACIÓN  MUCHAS GRACIAS POR SU ATENCIÓN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MUNICIPALIDAD DE SAN ISIDRO</dc:title>
  <dc:creator>contaduria</dc:creator>
  <cp:lastModifiedBy>fdelutiis</cp:lastModifiedBy>
  <cp:revision>385</cp:revision>
  <dcterms:created xsi:type="dcterms:W3CDTF">2010-11-15T15:50:40Z</dcterms:created>
  <dcterms:modified xsi:type="dcterms:W3CDTF">2021-11-23T17:51:58Z</dcterms:modified>
</cp:coreProperties>
</file>